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0" r:id="rId5"/>
    <p:sldId id="262" r:id="rId6"/>
    <p:sldId id="278" r:id="rId7"/>
    <p:sldId id="263" r:id="rId8"/>
    <p:sldId id="265" r:id="rId9"/>
    <p:sldId id="276" r:id="rId10"/>
    <p:sldId id="277" r:id="rId11"/>
    <p:sldId id="267" r:id="rId12"/>
    <p:sldId id="269" r:id="rId13"/>
    <p:sldId id="274" r:id="rId14"/>
    <p:sldId id="279" r:id="rId15"/>
    <p:sldId id="273" r:id="rId16"/>
    <p:sldId id="25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>
        <p:scale>
          <a:sx n="66" d="100"/>
          <a:sy n="66" d="100"/>
        </p:scale>
        <p:origin x="115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Итоги исследований: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работа над данными в команде — востребованная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Telegram/VK для уведомлений — важный функционал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(1k 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latin typeface="Times New Roman"/>
                <a:ea typeface="+mn-lt"/>
                <a:cs typeface="+mn-lt"/>
              </a:rPr>
              <a:t>Какие изменения необходимы: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стоит увеличить бесплатный лимит строк до 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 не являются приоритетом для MVP — их реализацию стоит рассматривать только при наличии дополнительных ресурсов и времени после фокусировки на ключевых функциях.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12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BEA-08B3-0A68-E28F-A43D9764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246B88-9A29-1663-17C9-AD5167E4BB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СХЕМА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DE7E4-DEFC-3213-DFB9-4311D8047B05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D02019-8D79-2990-CAA2-5A39833ACD3C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0CF1388-5D5F-E32E-C3B5-42C24A0AE3F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01B258-B933-C034-408E-81120C0878E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DD1E5-691C-D219-C5A0-9FB9E22EFBA8}"/>
              </a:ext>
            </a:extLst>
          </p:cNvPr>
          <p:cNvSpPr>
            <a:spLocks noGrp="1"/>
          </p:cNvSpPr>
          <p:nvPr/>
        </p:nvSpPr>
        <p:spPr>
          <a:xfrm>
            <a:off x="532658" y="5795547"/>
            <a:ext cx="10742072" cy="40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>
                <a:latin typeface="Times New Roman"/>
                <a:ea typeface="+mn-lt"/>
                <a:cs typeface="+mn-lt"/>
              </a:rPr>
              <a:t>Ссылка на схему проекта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 https://draft.io/6f2haexftxrn3mv8gaq9czrgasetsdxhru5u6988uyss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70AD89-3A82-33DE-2F78-E03D0FA3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61" y="1290019"/>
            <a:ext cx="9195665" cy="44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6D85-4346-FAC6-1B61-BB293629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4BA452F-A7B5-294D-6D90-503B7D050180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РОАДМАП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43034D6-A5C5-85C9-073E-E70095303AB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Google Shape;1216;gcb7b7a8d93_0_3595">
            <a:extLst>
              <a:ext uri="{FF2B5EF4-FFF2-40B4-BE49-F238E27FC236}">
                <a16:creationId xmlns:a16="http://schemas.microsoft.com/office/drawing/2014/main" id="{8CB497F5-6CD4-E08F-D315-FD69C7C7D282}"/>
              </a:ext>
            </a:extLst>
          </p:cNvPr>
          <p:cNvSpPr/>
          <p:nvPr/>
        </p:nvSpPr>
        <p:spPr>
          <a:xfrm>
            <a:off x="616016" y="3651513"/>
            <a:ext cx="10953549" cy="2628277"/>
          </a:xfrm>
          <a:prstGeom prst="rect">
            <a:avLst/>
          </a:prstGeom>
          <a:solidFill>
            <a:srgbClr val="338CCC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A94E5EF-8C1C-A920-FAAC-51DCEDF6B10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ru-RU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8" name="Google Shape;1217;gcb7b7a8d93_0_3595"/>
          <p:cNvSpPr txBox="1"/>
          <p:nvPr/>
        </p:nvSpPr>
        <p:spPr>
          <a:xfrm>
            <a:off x="538181" y="4945919"/>
            <a:ext cx="1573989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Макеты интерфейса, определен стек технологий</a:t>
            </a:r>
          </a:p>
        </p:txBody>
      </p:sp>
      <p:sp>
        <p:nvSpPr>
          <p:cNvPr id="59" name="Google Shape;1218;gcb7b7a8d93_0_3595"/>
          <p:cNvSpPr txBox="1"/>
          <p:nvPr/>
        </p:nvSpPr>
        <p:spPr>
          <a:xfrm>
            <a:off x="785102" y="2912122"/>
            <a:ext cx="1071897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</a:rPr>
              <a:t>РК1</a:t>
            </a:r>
            <a:endParaRPr dirty="0">
              <a:solidFill>
                <a:schemeClr val="dk1"/>
              </a:solidFill>
              <a:latin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 </a:t>
            </a:r>
            <a:r>
              <a:rPr lang="ru-RU" sz="1400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19;gcb7b7a8d93_0_3595"/>
          <p:cNvSpPr txBox="1"/>
          <p:nvPr/>
        </p:nvSpPr>
        <p:spPr>
          <a:xfrm>
            <a:off x="1471150" y="1398561"/>
            <a:ext cx="1860668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Реализация API для генерации данных через нейросети (включая интерфейс для заполнения 1 таблицы)</a:t>
            </a:r>
          </a:p>
        </p:txBody>
      </p:sp>
      <p:sp>
        <p:nvSpPr>
          <p:cNvPr id="61" name="Google Shape;1220;gcb7b7a8d93_0_3595"/>
          <p:cNvSpPr txBox="1"/>
          <p:nvPr/>
        </p:nvSpPr>
        <p:spPr>
          <a:xfrm>
            <a:off x="1641833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Хакатон 1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4 </a:t>
            </a:r>
            <a:r>
              <a:rPr lang="ru-RU" sz="1400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2" name="Google Shape;1221;gcb7b7a8d93_0_3595"/>
          <p:cNvSpPr/>
          <p:nvPr/>
        </p:nvSpPr>
        <p:spPr>
          <a:xfrm>
            <a:off x="1223290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22;gcb7b7a8d93_0_3595"/>
          <p:cNvSpPr/>
          <p:nvPr/>
        </p:nvSpPr>
        <p:spPr>
          <a:xfrm>
            <a:off x="2288713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23;gcb7b7a8d93_0_3595"/>
          <p:cNvCxnSpPr>
            <a:cxnSpLocks/>
          </p:cNvCxnSpPr>
          <p:nvPr/>
        </p:nvCxnSpPr>
        <p:spPr>
          <a:xfrm>
            <a:off x="1321808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cxnSp>
        <p:nvCxnSpPr>
          <p:cNvPr id="1253" name="Google Shape;1224;gcb7b7a8d93_0_3595"/>
          <p:cNvCxnSpPr>
            <a:cxnSpLocks/>
          </p:cNvCxnSpPr>
          <p:nvPr/>
        </p:nvCxnSpPr>
        <p:spPr>
          <a:xfrm flipV="1">
            <a:off x="2395722" y="2479040"/>
            <a:ext cx="0" cy="961304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54" name="Google Shape;1225;gcb7b7a8d93_0_3595"/>
          <p:cNvSpPr txBox="1"/>
          <p:nvPr/>
        </p:nvSpPr>
        <p:spPr>
          <a:xfrm>
            <a:off x="2415174" y="4945919"/>
            <a:ext cx="1984645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Доработка генерации через нейросети и настройка генерации данных через </a:t>
            </a:r>
            <a:r>
              <a:rPr lang="ru-RU" sz="1000" dirty="0" err="1">
                <a:solidFill>
                  <a:srgbClr val="FFFFFF"/>
                </a:solidFill>
                <a:latin typeface="Arial"/>
                <a:cs typeface="Arial"/>
              </a:rPr>
              <a:t>Faker</a:t>
            </a: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, интерфейс: ввод параметров генерации и вывод результата (для 1 таблицы)</a:t>
            </a:r>
          </a:p>
        </p:txBody>
      </p:sp>
      <p:sp>
        <p:nvSpPr>
          <p:cNvPr id="1255" name="Google Shape;1226;gcb7b7a8d93_0_3595"/>
          <p:cNvSpPr txBox="1"/>
          <p:nvPr/>
        </p:nvSpPr>
        <p:spPr>
          <a:xfrm>
            <a:off x="2809535" y="2912122"/>
            <a:ext cx="1195924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РК2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 </a:t>
            </a:r>
            <a:r>
              <a:rPr lang="ru-RU" sz="1400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27;gcb7b7a8d93_0_3595"/>
          <p:cNvSpPr/>
          <p:nvPr/>
        </p:nvSpPr>
        <p:spPr>
          <a:xfrm>
            <a:off x="3322534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7" name="Google Shape;1228;gcb7b7a8d93_0_3595"/>
          <p:cNvCxnSpPr>
            <a:cxnSpLocks/>
          </p:cNvCxnSpPr>
          <p:nvPr/>
        </p:nvCxnSpPr>
        <p:spPr>
          <a:xfrm>
            <a:off x="3421052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58" name="Google Shape;1229;gcb7b7a8d93_0_3595"/>
          <p:cNvSpPr txBox="1"/>
          <p:nvPr/>
        </p:nvSpPr>
        <p:spPr>
          <a:xfrm>
            <a:off x="3412776" y="1386072"/>
            <a:ext cx="2085675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Прототип визуального редактора баз данных, страница с проектами</a:t>
            </a:r>
          </a:p>
        </p:txBody>
      </p:sp>
      <p:sp>
        <p:nvSpPr>
          <p:cNvPr id="1259" name="Google Shape;1230;gcb7b7a8d93_0_3595"/>
          <p:cNvSpPr txBox="1"/>
          <p:nvPr/>
        </p:nvSpPr>
        <p:spPr>
          <a:xfrm>
            <a:off x="3707321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РК3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29 </a:t>
            </a:r>
            <a:r>
              <a:rPr lang="ru-RU" sz="1400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60" name="Google Shape;1231;gcb7b7a8d93_0_3595"/>
          <p:cNvSpPr/>
          <p:nvPr/>
        </p:nvSpPr>
        <p:spPr>
          <a:xfrm>
            <a:off x="4354201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1" name="Google Shape;1232;gcb7b7a8d93_0_3595"/>
          <p:cNvCxnSpPr>
            <a:cxnSpLocks/>
          </p:cNvCxnSpPr>
          <p:nvPr/>
        </p:nvCxnSpPr>
        <p:spPr>
          <a:xfrm flipV="1">
            <a:off x="4454128" y="2164080"/>
            <a:ext cx="0" cy="1276264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62" name="Google Shape;1233;gcb7b7a8d93_0_3595"/>
          <p:cNvSpPr txBox="1"/>
          <p:nvPr/>
        </p:nvSpPr>
        <p:spPr>
          <a:xfrm>
            <a:off x="4634618" y="4940765"/>
            <a:ext cx="182414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Доработка визуального редактора баз данных, настройка многотабличной генерации данных для БД</a:t>
            </a:r>
          </a:p>
        </p:txBody>
      </p:sp>
      <p:sp>
        <p:nvSpPr>
          <p:cNvPr id="1263" name="Google Shape;1234;gcb7b7a8d93_0_3595"/>
          <p:cNvSpPr txBox="1"/>
          <p:nvPr/>
        </p:nvSpPr>
        <p:spPr>
          <a:xfrm>
            <a:off x="4797515" y="2912125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Хакатон 2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 ноя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35;gcb7b7a8d93_0_3595"/>
          <p:cNvSpPr/>
          <p:nvPr/>
        </p:nvSpPr>
        <p:spPr>
          <a:xfrm>
            <a:off x="5457950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5" name="Google Shape;1236;gcb7b7a8d93_0_3595"/>
          <p:cNvCxnSpPr>
            <a:cxnSpLocks/>
          </p:cNvCxnSpPr>
          <p:nvPr/>
        </p:nvCxnSpPr>
        <p:spPr>
          <a:xfrm>
            <a:off x="5556468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66" name="Google Shape;1237;gcb7b7a8d93_0_3595"/>
          <p:cNvSpPr txBox="1"/>
          <p:nvPr/>
        </p:nvSpPr>
        <p:spPr>
          <a:xfrm>
            <a:off x="5773753" y="1363552"/>
            <a:ext cx="1860668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Итоговый интерфейс визуального редактора БД и сервиса генерации, страница монетизации, написание функционала загрузки данных напрямую в БД</a:t>
            </a:r>
            <a:endParaRPr lang="ru-RU" sz="10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7" name="Google Shape;1238;gcb7b7a8d93_0_3595"/>
          <p:cNvSpPr txBox="1"/>
          <p:nvPr/>
        </p:nvSpPr>
        <p:spPr>
          <a:xfrm>
            <a:off x="5954913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РК4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12 ноя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68" name="Google Shape;1239;gcb7b7a8d93_0_3595"/>
          <p:cNvSpPr/>
          <p:nvPr/>
        </p:nvSpPr>
        <p:spPr>
          <a:xfrm>
            <a:off x="6601793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9" name="Google Shape;1240;gcb7b7a8d93_0_3595"/>
          <p:cNvCxnSpPr>
            <a:cxnSpLocks/>
          </p:cNvCxnSpPr>
          <p:nvPr/>
        </p:nvCxnSpPr>
        <p:spPr>
          <a:xfrm flipV="1">
            <a:off x="6708802" y="2802212"/>
            <a:ext cx="0" cy="638132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0" name="Google Shape;1241;gcb7b7a8d93_0_3595"/>
          <p:cNvSpPr txBox="1"/>
          <p:nvPr/>
        </p:nvSpPr>
        <p:spPr>
          <a:xfrm>
            <a:off x="6889822" y="4922745"/>
            <a:ext cx="1824142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Визуальный редактор БД, страницы генерации данных, страницы получения результатов, страница с проектами, скачивание заполненной БД</a:t>
            </a:r>
          </a:p>
        </p:txBody>
      </p:sp>
      <p:sp>
        <p:nvSpPr>
          <p:cNvPr id="1271" name="Google Shape;1242;gcb7b7a8d93_0_3595"/>
          <p:cNvSpPr txBox="1"/>
          <p:nvPr/>
        </p:nvSpPr>
        <p:spPr>
          <a:xfrm>
            <a:off x="6519617" y="2914653"/>
            <a:ext cx="2564553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UX</a:t>
            </a: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—</a:t>
            </a: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интервью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 ноя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43;gcb7b7a8d93_0_3595"/>
          <p:cNvSpPr/>
          <p:nvPr/>
        </p:nvSpPr>
        <p:spPr>
          <a:xfrm>
            <a:off x="7692869" y="3547138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3" name="Google Shape;1244;gcb7b7a8d93_0_3595"/>
          <p:cNvCxnSpPr>
            <a:cxnSpLocks/>
          </p:cNvCxnSpPr>
          <p:nvPr/>
        </p:nvCxnSpPr>
        <p:spPr>
          <a:xfrm>
            <a:off x="7791387" y="3890518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4" name="Google Shape;1245;gcb7b7a8d93_0_3595"/>
          <p:cNvSpPr txBox="1"/>
          <p:nvPr/>
        </p:nvSpPr>
        <p:spPr>
          <a:xfrm>
            <a:off x="7903951" y="1400939"/>
            <a:ext cx="183364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980000"/>
                </a:solidFill>
                <a:latin typeface="Arial"/>
                <a:cs typeface="Arial"/>
              </a:rPr>
              <a:t>Должен быть работающий </a:t>
            </a:r>
            <a:r>
              <a:rPr lang="en-US" sz="1000" dirty="0">
                <a:solidFill>
                  <a:srgbClr val="980000"/>
                </a:solidFill>
                <a:latin typeface="Arial"/>
                <a:cs typeface="Arial"/>
              </a:rPr>
              <a:t>MVP</a:t>
            </a:r>
            <a:endParaRPr sz="1000" dirty="0">
              <a:solidFill>
                <a:srgbClr val="98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5" name="Google Shape;1246;gcb7b7a8d93_0_3595"/>
          <p:cNvSpPr txBox="1"/>
          <p:nvPr/>
        </p:nvSpPr>
        <p:spPr>
          <a:xfrm>
            <a:off x="7590637" y="3879310"/>
            <a:ext cx="2502540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Функциональное тестирование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3 дек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76" name="Google Shape;1247;gcb7b7a8d93_0_3595"/>
          <p:cNvSpPr/>
          <p:nvPr/>
        </p:nvSpPr>
        <p:spPr>
          <a:xfrm>
            <a:off x="8736616" y="3555780"/>
            <a:ext cx="206410" cy="206700"/>
          </a:xfrm>
          <a:prstGeom prst="ellipse">
            <a:avLst/>
          </a:prstGeom>
          <a:solidFill>
            <a:srgbClr val="980000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7" name="Google Shape;1248;gcb7b7a8d93_0_3595"/>
          <p:cNvCxnSpPr>
            <a:cxnSpLocks/>
          </p:cNvCxnSpPr>
          <p:nvPr/>
        </p:nvCxnSpPr>
        <p:spPr>
          <a:xfrm flipV="1">
            <a:off x="8839821" y="1986196"/>
            <a:ext cx="0" cy="147797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8" name="Google Shape;1249;gcb7b7a8d93_0_3595"/>
          <p:cNvSpPr txBox="1"/>
          <p:nvPr/>
        </p:nvSpPr>
        <p:spPr>
          <a:xfrm>
            <a:off x="8952755" y="4913275"/>
            <a:ext cx="183591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Повышение качества реализованного функционала, добавления </a:t>
            </a:r>
            <a:r>
              <a:rPr lang="ru-RU" sz="1000" dirty="0" err="1">
                <a:solidFill>
                  <a:srgbClr val="FFFFFF"/>
                </a:solidFill>
                <a:latin typeface="Arial"/>
                <a:cs typeface="Arial"/>
              </a:rPr>
              <a:t>вариативностей</a:t>
            </a: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 форматов ввода/вывода</a:t>
            </a:r>
            <a:endParaRPr sz="10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9" name="Google Shape;1250;gcb7b7a8d93_0_3595"/>
          <p:cNvSpPr txBox="1"/>
          <p:nvPr/>
        </p:nvSpPr>
        <p:spPr>
          <a:xfrm>
            <a:off x="9323628" y="2912122"/>
            <a:ext cx="1071897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РК5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10 дек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51;gcb7b7a8d93_0_3595"/>
          <p:cNvSpPr/>
          <p:nvPr/>
        </p:nvSpPr>
        <p:spPr>
          <a:xfrm>
            <a:off x="9752905" y="355480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1" name="Google Shape;1252;gcb7b7a8d93_0_3595"/>
          <p:cNvCxnSpPr>
            <a:cxnSpLocks/>
          </p:cNvCxnSpPr>
          <p:nvPr/>
        </p:nvCxnSpPr>
        <p:spPr>
          <a:xfrm>
            <a:off x="9860334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81839B-E22C-D490-266C-874E5D6F9A3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3E4F3E-1AAF-B1E0-2D81-68BEEDD21E1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1245;gcb7b7a8d93_0_3595">
            <a:extLst>
              <a:ext uri="{FF2B5EF4-FFF2-40B4-BE49-F238E27FC236}">
                <a16:creationId xmlns:a16="http://schemas.microsoft.com/office/drawing/2014/main" id="{FFE3C2AD-23E2-DEBB-6ED4-52411D3183CA}"/>
              </a:ext>
            </a:extLst>
          </p:cNvPr>
          <p:cNvSpPr txBox="1"/>
          <p:nvPr/>
        </p:nvSpPr>
        <p:spPr>
          <a:xfrm>
            <a:off x="9887111" y="1393772"/>
            <a:ext cx="180311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Реализован продукт Подготовлена предзащита</a:t>
            </a:r>
          </a:p>
        </p:txBody>
      </p:sp>
      <p:sp>
        <p:nvSpPr>
          <p:cNvPr id="14" name="Google Shape;1246;gcb7b7a8d93_0_3595">
            <a:extLst>
              <a:ext uri="{FF2B5EF4-FFF2-40B4-BE49-F238E27FC236}">
                <a16:creationId xmlns:a16="http://schemas.microsoft.com/office/drawing/2014/main" id="{A07FA963-7F37-9291-110A-DD1BD3D16FA8}"/>
              </a:ext>
            </a:extLst>
          </p:cNvPr>
          <p:cNvSpPr txBox="1"/>
          <p:nvPr/>
        </p:nvSpPr>
        <p:spPr>
          <a:xfrm>
            <a:off x="9514675" y="3888935"/>
            <a:ext cx="2502540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Предзащита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17 дек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" name="Google Shape;1247;gcb7b7a8d93_0_3595">
            <a:extLst>
              <a:ext uri="{FF2B5EF4-FFF2-40B4-BE49-F238E27FC236}">
                <a16:creationId xmlns:a16="http://schemas.microsoft.com/office/drawing/2014/main" id="{2C42EBCF-01D9-CA72-96FB-730CECFAA073}"/>
              </a:ext>
            </a:extLst>
          </p:cNvPr>
          <p:cNvSpPr/>
          <p:nvPr/>
        </p:nvSpPr>
        <p:spPr>
          <a:xfrm>
            <a:off x="10660654" y="3555780"/>
            <a:ext cx="206410" cy="206700"/>
          </a:xfrm>
          <a:prstGeom prst="ellipse">
            <a:avLst/>
          </a:prstGeom>
          <a:solidFill>
            <a:schemeClr val="tx1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248;gcb7b7a8d93_0_3595">
            <a:extLst>
              <a:ext uri="{FF2B5EF4-FFF2-40B4-BE49-F238E27FC236}">
                <a16:creationId xmlns:a16="http://schemas.microsoft.com/office/drawing/2014/main" id="{60784CE0-6449-F3C2-7C8A-3EF068607C53}"/>
              </a:ext>
            </a:extLst>
          </p:cNvPr>
          <p:cNvCxnSpPr>
            <a:cxnSpLocks/>
          </p:cNvCxnSpPr>
          <p:nvPr/>
        </p:nvCxnSpPr>
        <p:spPr>
          <a:xfrm flipV="1">
            <a:off x="10763859" y="1986196"/>
            <a:ext cx="0" cy="1477970"/>
          </a:xfrm>
          <a:prstGeom prst="straightConnector1">
            <a:avLst/>
          </a:prstGeom>
          <a:noFill/>
          <a:ln w="38100" cap="rnd" cmpd="sng">
            <a:solidFill>
              <a:schemeClr val="tx1"/>
            </a:solidFill>
            <a:prstDash val="dot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5141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6424-25F0-D9F6-421D-58F164B3802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15370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ED641-1E8C-E1EF-0103-AF2FDB6517F3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слайде 15 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52201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Tonic.ai – платформа для генерации тестовых данных; преимущество: поддержка сложных сценариев и интеграций; ограничение: высокая стоимость, англоязычный интерфейс.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КОНКУРЕНТАМИ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88124"/>
              </p:ext>
            </p:extLst>
          </p:nvPr>
        </p:nvGraphicFramePr>
        <p:xfrm>
          <a:off x="632691" y="1197182"/>
          <a:ext cx="10922004" cy="52713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84401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67904519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541846109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2121742597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1510373435"/>
                    </a:ext>
                  </a:extLst>
                </a:gridCol>
              </a:tblGrid>
              <a:tr h="1139618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Fillusion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Mockaroo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Generatedata.com</a:t>
                      </a: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Tonic.ai</a:t>
                      </a: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Генерация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данных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Интеграция с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8769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Прямая запись в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5390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Визуальный редактор структуры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53864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Форматы экспорта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</a:t>
                      </a:r>
                      <a:r>
                        <a:rPr lang="ru-RU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снапшоты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41444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Совместная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работа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972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Ориентирование на внутренний рынок и соблюдение ФЗ-152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4008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marL="0" indent="85725"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Бесплатный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лимит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строк за раз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692921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5232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141359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6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Плюс 5"/>
          <p:cNvSpPr/>
          <p:nvPr/>
        </p:nvSpPr>
        <p:spPr>
          <a:xfrm>
            <a:off x="8015380" y="232887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инус 7"/>
          <p:cNvSpPr/>
          <p:nvPr/>
        </p:nvSpPr>
        <p:spPr>
          <a:xfrm>
            <a:off x="5885339" y="325007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люс 11"/>
          <p:cNvSpPr/>
          <p:nvPr/>
        </p:nvSpPr>
        <p:spPr>
          <a:xfrm>
            <a:off x="3629194" y="2330073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люс 12"/>
          <p:cNvSpPr/>
          <p:nvPr/>
        </p:nvSpPr>
        <p:spPr>
          <a:xfrm>
            <a:off x="5836631" y="232887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люс 13"/>
          <p:cNvSpPr/>
          <p:nvPr/>
        </p:nvSpPr>
        <p:spPr>
          <a:xfrm>
            <a:off x="10222817" y="23288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люс 14"/>
          <p:cNvSpPr/>
          <p:nvPr/>
        </p:nvSpPr>
        <p:spPr>
          <a:xfrm>
            <a:off x="3629194" y="27879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люс 15"/>
          <p:cNvSpPr/>
          <p:nvPr/>
        </p:nvSpPr>
        <p:spPr>
          <a:xfrm>
            <a:off x="3629194" y="3245881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люс 16"/>
          <p:cNvSpPr/>
          <p:nvPr/>
        </p:nvSpPr>
        <p:spPr>
          <a:xfrm>
            <a:off x="3629192" y="377984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люс 18"/>
          <p:cNvSpPr/>
          <p:nvPr/>
        </p:nvSpPr>
        <p:spPr>
          <a:xfrm>
            <a:off x="3635571" y="48417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люс 19"/>
          <p:cNvSpPr/>
          <p:nvPr/>
        </p:nvSpPr>
        <p:spPr>
          <a:xfrm>
            <a:off x="3629191" y="540175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Минус 22"/>
          <p:cNvSpPr/>
          <p:nvPr/>
        </p:nvSpPr>
        <p:spPr>
          <a:xfrm>
            <a:off x="589237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Минус 23"/>
          <p:cNvSpPr/>
          <p:nvPr/>
        </p:nvSpPr>
        <p:spPr>
          <a:xfrm>
            <a:off x="5877898" y="4818714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Минус 24"/>
          <p:cNvSpPr/>
          <p:nvPr/>
        </p:nvSpPr>
        <p:spPr>
          <a:xfrm>
            <a:off x="5892371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Минус 25"/>
          <p:cNvSpPr/>
          <p:nvPr/>
        </p:nvSpPr>
        <p:spPr>
          <a:xfrm>
            <a:off x="8064088" y="2832415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Минус 26"/>
          <p:cNvSpPr/>
          <p:nvPr/>
        </p:nvSpPr>
        <p:spPr>
          <a:xfrm>
            <a:off x="8064088" y="3274817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Минус 27"/>
          <p:cNvSpPr/>
          <p:nvPr/>
        </p:nvSpPr>
        <p:spPr>
          <a:xfrm>
            <a:off x="807471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Минус 28"/>
          <p:cNvSpPr/>
          <p:nvPr/>
        </p:nvSpPr>
        <p:spPr>
          <a:xfrm>
            <a:off x="8074711" y="4841776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Минус 29"/>
          <p:cNvSpPr/>
          <p:nvPr/>
        </p:nvSpPr>
        <p:spPr>
          <a:xfrm>
            <a:off x="8080544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Минус 30"/>
          <p:cNvSpPr/>
          <p:nvPr/>
        </p:nvSpPr>
        <p:spPr>
          <a:xfrm>
            <a:off x="10320233" y="540175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люс 31"/>
          <p:cNvSpPr/>
          <p:nvPr/>
        </p:nvSpPr>
        <p:spPr>
          <a:xfrm>
            <a:off x="10222816" y="282624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люс 32"/>
          <p:cNvSpPr/>
          <p:nvPr/>
        </p:nvSpPr>
        <p:spPr>
          <a:xfrm>
            <a:off x="10222816" y="329410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люс 33"/>
          <p:cNvSpPr/>
          <p:nvPr/>
        </p:nvSpPr>
        <p:spPr>
          <a:xfrm>
            <a:off x="10271525" y="480363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Минус 34"/>
          <p:cNvSpPr/>
          <p:nvPr/>
        </p:nvSpPr>
        <p:spPr>
          <a:xfrm>
            <a:off x="10271525" y="378770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люс 35"/>
          <p:cNvSpPr/>
          <p:nvPr/>
        </p:nvSpPr>
        <p:spPr>
          <a:xfrm>
            <a:off x="5830522" y="2798926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883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ПЛАН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План исследований: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выборка: у 5 человек взяли интервью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CVO-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архитектор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IT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компании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QA-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инженер и 3 разработчика из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бигтех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компаний) и 26 опросили;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600" dirty="0">
                <a:latin typeface="Times New Roman"/>
                <a:cs typeface="Times New Roman"/>
              </a:rPr>
              <a:t>гипотезы: </a:t>
            </a:r>
            <a:endParaRPr lang="en-US" sz="1600" dirty="0">
              <a:latin typeface="Times New Roman"/>
              <a:cs typeface="Times New Roman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работа над данными в команде — востребованная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(1k 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Telegram/VK для уведомлений — важный функционал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исследования: проверить востребованность продукта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Fillusion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целевой аудитории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выявить текущие используемые решения для генерации тестовых 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оценить восприятие ключевых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обратную связь по модели монетизации.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1022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1472</Words>
  <Application>Microsoft Office PowerPoint</Application>
  <PresentationFormat>Широкоэкранный</PresentationFormat>
  <Paragraphs>210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Avenir Next LT Pro</vt:lpstr>
      <vt:lpstr>Calibri</vt:lpstr>
      <vt:lpstr>Play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Fillusion</dc:title>
  <dc:creator>Dmitrii Kurenkov</dc:creator>
  <cp:lastModifiedBy>Dmitrii Kurenkov</cp:lastModifiedBy>
  <cp:revision>277</cp:revision>
  <dcterms:created xsi:type="dcterms:W3CDTF">2025-08-30T12:49:37Z</dcterms:created>
  <dcterms:modified xsi:type="dcterms:W3CDTF">2025-09-26T13:10:06Z</dcterms:modified>
</cp:coreProperties>
</file>